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2"/>
    <p:sldId id="257" r:id="rId43"/>
    <p:sldId id="258" r:id="rId44"/>
    <p:sldId id="259" r:id="rId45"/>
    <p:sldId id="260" r:id="rId46"/>
    <p:sldId id="261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Light" charset="1" panose="00000400000000000000"/>
      <p:regular r:id="rId16"/>
    </p:embeddedFont>
    <p:embeddedFont>
      <p:font typeface="Poppins Light Italics" charset="1" panose="00000400000000000000"/>
      <p:regular r:id="rId17"/>
    </p:embeddedFont>
    <p:embeddedFont>
      <p:font typeface="Poppins Medium" charset="1" panose="00000600000000000000"/>
      <p:regular r:id="rId18"/>
    </p:embeddedFont>
    <p:embeddedFont>
      <p:font typeface="Poppins Medium Italics" charset="1" panose="00000600000000000000"/>
      <p:regular r:id="rId19"/>
    </p:embeddedFont>
    <p:embeddedFont>
      <p:font typeface="Poppins Semi-Bold" charset="1" panose="00000700000000000000"/>
      <p:regular r:id="rId20"/>
    </p:embeddedFont>
    <p:embeddedFont>
      <p:font typeface="Poppins Semi-Bold Italics" charset="1" panose="00000700000000000000"/>
      <p:regular r:id="rId21"/>
    </p:embeddedFont>
    <p:embeddedFont>
      <p:font typeface="Poppins Ultra-Bold" charset="1" panose="00000900000000000000"/>
      <p:regular r:id="rId22"/>
    </p:embeddedFont>
    <p:embeddedFont>
      <p:font typeface="Poppins Ultra-Bold Italics" charset="1" panose="00000900000000000000"/>
      <p:regular r:id="rId23"/>
    </p:embeddedFont>
    <p:embeddedFont>
      <p:font typeface="Poppins Heavy" charset="1" panose="00000A00000000000000"/>
      <p:regular r:id="rId24"/>
    </p:embeddedFont>
    <p:embeddedFont>
      <p:font typeface="Poppins Heavy Italics" charset="1" panose="00000A00000000000000"/>
      <p:regular r:id="rId25"/>
    </p:embeddedFont>
    <p:embeddedFont>
      <p:font typeface="Montnapha" charset="1" panose="00000000000000000000"/>
      <p:regular r:id="rId26"/>
    </p:embeddedFont>
    <p:embeddedFont>
      <p:font typeface="Montnapha Bold" charset="1" panose="00000000000000000000"/>
      <p:regular r:id="rId27"/>
    </p:embeddedFont>
    <p:embeddedFont>
      <p:font typeface="Montnapha Italics" charset="1" panose="00000000000000000000"/>
      <p:regular r:id="rId28"/>
    </p:embeddedFont>
    <p:embeddedFont>
      <p:font typeface="Montnapha Bold Italics" charset="1" panose="00000000000000000000"/>
      <p:regular r:id="rId29"/>
    </p:embeddedFont>
    <p:embeddedFont>
      <p:font typeface="Montnapha Thin" charset="1" panose="00000000000000000000"/>
      <p:regular r:id="rId30"/>
    </p:embeddedFont>
    <p:embeddedFont>
      <p:font typeface="Montnapha Thin Italics" charset="1" panose="00000000000000000000"/>
      <p:regular r:id="rId31"/>
    </p:embeddedFont>
    <p:embeddedFont>
      <p:font typeface="Montnapha Light" charset="1" panose="00000000000000000000"/>
      <p:regular r:id="rId32"/>
    </p:embeddedFont>
    <p:embeddedFont>
      <p:font typeface="Montnapha Light Italics" charset="1" panose="00000000000000000000"/>
      <p:regular r:id="rId33"/>
    </p:embeddedFont>
    <p:embeddedFont>
      <p:font typeface="Montnapha Medium" charset="1" panose="00000000000000000000"/>
      <p:regular r:id="rId34"/>
    </p:embeddedFont>
    <p:embeddedFont>
      <p:font typeface="Montnapha Medium Italics" charset="1" panose="00000000000000000000"/>
      <p:regular r:id="rId35"/>
    </p:embeddedFont>
    <p:embeddedFont>
      <p:font typeface="Montnapha Semi-Bold" charset="1" panose="00000000000000000000"/>
      <p:regular r:id="rId36"/>
    </p:embeddedFont>
    <p:embeddedFont>
      <p:font typeface="Montnapha Semi-Bold Italics" charset="1" panose="00000000000000000000"/>
      <p:regular r:id="rId37"/>
    </p:embeddedFont>
    <p:embeddedFont>
      <p:font typeface="Montnapha Ultra-Bold" charset="1" panose="00000000000000000000"/>
      <p:regular r:id="rId38"/>
    </p:embeddedFont>
    <p:embeddedFont>
      <p:font typeface="Montnapha Ultra-Bold Italics" charset="1" panose="00000000000000000000"/>
      <p:regular r:id="rId39"/>
    </p:embeddedFont>
    <p:embeddedFont>
      <p:font typeface="Montnapha Heavy" charset="1" panose="00000000000000000000"/>
      <p:regular r:id="rId40"/>
    </p:embeddedFont>
    <p:embeddedFont>
      <p:font typeface="Montnapha Heavy Italics" charset="1" panose="0000000000000000000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slides/slide1.xml" Type="http://schemas.openxmlformats.org/officeDocument/2006/relationships/slide"/><Relationship Id="rId43" Target="slides/slide2.xml" Type="http://schemas.openxmlformats.org/officeDocument/2006/relationships/slide"/><Relationship Id="rId44" Target="slides/slide3.xml" Type="http://schemas.openxmlformats.org/officeDocument/2006/relationships/slide"/><Relationship Id="rId45" Target="slides/slide4.xml" Type="http://schemas.openxmlformats.org/officeDocument/2006/relationships/slide"/><Relationship Id="rId46" Target="slides/slide5.xml" Type="http://schemas.openxmlformats.org/officeDocument/2006/relationships/slide"/><Relationship Id="rId47" Target="slides/slide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66571" y="3417721"/>
            <a:ext cx="12738711" cy="3722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5"/>
              </a:lnSpc>
            </a:pPr>
            <a:r>
              <a:rPr lang="en-US" sz="16464">
                <a:solidFill>
                  <a:srgbClr val="1B3344"/>
                </a:solidFill>
                <a:latin typeface="Montnapha Medium"/>
              </a:rPr>
              <a:t>Card Image Classification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382920" y="-803710"/>
            <a:ext cx="19053840" cy="1832410"/>
            <a:chOff x="0" y="0"/>
            <a:chExt cx="5018295" cy="4826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18295" cy="482610"/>
            </a:xfrm>
            <a:custGeom>
              <a:avLst/>
              <a:gdLst/>
              <a:ahLst/>
              <a:cxnLst/>
              <a:rect r="r" b="b" t="t" l="l"/>
              <a:pathLst>
                <a:path h="482610" w="5018295">
                  <a:moveTo>
                    <a:pt x="40632" y="0"/>
                  </a:moveTo>
                  <a:lnTo>
                    <a:pt x="4977664" y="0"/>
                  </a:lnTo>
                  <a:cubicBezTo>
                    <a:pt x="5000104" y="0"/>
                    <a:pt x="5018295" y="18191"/>
                    <a:pt x="5018295" y="40632"/>
                  </a:cubicBezTo>
                  <a:lnTo>
                    <a:pt x="5018295" y="441978"/>
                  </a:lnTo>
                  <a:cubicBezTo>
                    <a:pt x="5018295" y="452755"/>
                    <a:pt x="5014014" y="463089"/>
                    <a:pt x="5006394" y="470709"/>
                  </a:cubicBezTo>
                  <a:cubicBezTo>
                    <a:pt x="4998774" y="478329"/>
                    <a:pt x="4988440" y="482610"/>
                    <a:pt x="4977664" y="482610"/>
                  </a:cubicBezTo>
                  <a:lnTo>
                    <a:pt x="40632" y="482610"/>
                  </a:lnTo>
                  <a:cubicBezTo>
                    <a:pt x="29856" y="482610"/>
                    <a:pt x="19521" y="478329"/>
                    <a:pt x="11901" y="470709"/>
                  </a:cubicBezTo>
                  <a:cubicBezTo>
                    <a:pt x="4281" y="463089"/>
                    <a:pt x="0" y="452755"/>
                    <a:pt x="0" y="441978"/>
                  </a:cubicBezTo>
                  <a:lnTo>
                    <a:pt x="0" y="40632"/>
                  </a:lnTo>
                  <a:cubicBezTo>
                    <a:pt x="0" y="29856"/>
                    <a:pt x="4281" y="19521"/>
                    <a:pt x="11901" y="11901"/>
                  </a:cubicBezTo>
                  <a:cubicBezTo>
                    <a:pt x="19521" y="4281"/>
                    <a:pt x="29856" y="0"/>
                    <a:pt x="40632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375F7B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5018295" cy="473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166571" y="2489786"/>
            <a:ext cx="615445" cy="615445"/>
          </a:xfrm>
          <a:custGeom>
            <a:avLst/>
            <a:gdLst/>
            <a:ahLst/>
            <a:cxnLst/>
            <a:rect r="r" b="b" t="t" l="l"/>
            <a:pathLst>
              <a:path h="615445" w="615445">
                <a:moveTo>
                  <a:pt x="0" y="0"/>
                </a:moveTo>
                <a:lnTo>
                  <a:pt x="615445" y="0"/>
                </a:lnTo>
                <a:lnTo>
                  <a:pt x="615445" y="615445"/>
                </a:lnTo>
                <a:lnTo>
                  <a:pt x="0" y="615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183991" y="9258300"/>
            <a:ext cx="18655982" cy="1832410"/>
            <a:chOff x="0" y="0"/>
            <a:chExt cx="4913510" cy="48261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913509" cy="482610"/>
            </a:xfrm>
            <a:custGeom>
              <a:avLst/>
              <a:gdLst/>
              <a:ahLst/>
              <a:cxnLst/>
              <a:rect r="r" b="b" t="t" l="l"/>
              <a:pathLst>
                <a:path h="482610" w="4913509">
                  <a:moveTo>
                    <a:pt x="41498" y="0"/>
                  </a:moveTo>
                  <a:lnTo>
                    <a:pt x="4872011" y="0"/>
                  </a:lnTo>
                  <a:cubicBezTo>
                    <a:pt x="4883017" y="0"/>
                    <a:pt x="4893572" y="4372"/>
                    <a:pt x="4901355" y="12155"/>
                  </a:cubicBezTo>
                  <a:cubicBezTo>
                    <a:pt x="4909137" y="19937"/>
                    <a:pt x="4913509" y="30492"/>
                    <a:pt x="4913509" y="41498"/>
                  </a:cubicBezTo>
                  <a:lnTo>
                    <a:pt x="4913509" y="441112"/>
                  </a:lnTo>
                  <a:cubicBezTo>
                    <a:pt x="4913509" y="452118"/>
                    <a:pt x="4909137" y="462673"/>
                    <a:pt x="4901355" y="470456"/>
                  </a:cubicBezTo>
                  <a:cubicBezTo>
                    <a:pt x="4893572" y="478238"/>
                    <a:pt x="4883017" y="482610"/>
                    <a:pt x="4872011" y="482610"/>
                  </a:cubicBezTo>
                  <a:lnTo>
                    <a:pt x="41498" y="482610"/>
                  </a:lnTo>
                  <a:cubicBezTo>
                    <a:pt x="30492" y="482610"/>
                    <a:pt x="19937" y="478238"/>
                    <a:pt x="12155" y="470456"/>
                  </a:cubicBezTo>
                  <a:cubicBezTo>
                    <a:pt x="4372" y="462673"/>
                    <a:pt x="0" y="452118"/>
                    <a:pt x="0" y="441112"/>
                  </a:cubicBezTo>
                  <a:lnTo>
                    <a:pt x="0" y="41498"/>
                  </a:lnTo>
                  <a:cubicBezTo>
                    <a:pt x="0" y="30492"/>
                    <a:pt x="4372" y="19937"/>
                    <a:pt x="12155" y="12155"/>
                  </a:cubicBezTo>
                  <a:cubicBezTo>
                    <a:pt x="19937" y="4372"/>
                    <a:pt x="30492" y="0"/>
                    <a:pt x="41498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9525"/>
              <a:ext cx="4913510" cy="473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4454412" y="141806"/>
            <a:ext cx="955313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1B3344"/>
                </a:solidFill>
                <a:latin typeface="Montnapha"/>
              </a:rPr>
              <a:t>Presentasi oleh Yusup Ibrahim Nursiddiq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3782016" y="2642556"/>
            <a:ext cx="925350" cy="925350"/>
          </a:xfrm>
          <a:custGeom>
            <a:avLst/>
            <a:gdLst/>
            <a:ahLst/>
            <a:cxnLst/>
            <a:rect r="r" b="b" t="t" l="l"/>
            <a:pathLst>
              <a:path h="925350" w="925350">
                <a:moveTo>
                  <a:pt x="0" y="0"/>
                </a:moveTo>
                <a:lnTo>
                  <a:pt x="925350" y="0"/>
                </a:lnTo>
                <a:lnTo>
                  <a:pt x="925350" y="925350"/>
                </a:lnTo>
                <a:lnTo>
                  <a:pt x="0" y="925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1047431" y="713912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5"/>
                </a:lnTo>
                <a:lnTo>
                  <a:pt x="0" y="845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905282" y="2259816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5"/>
                </a:lnTo>
                <a:lnTo>
                  <a:pt x="0" y="845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918880">
            <a:off x="15232368" y="6466210"/>
            <a:ext cx="1345829" cy="1345829"/>
          </a:xfrm>
          <a:custGeom>
            <a:avLst/>
            <a:gdLst/>
            <a:ahLst/>
            <a:cxnLst/>
            <a:rect r="r" b="b" t="t" l="l"/>
            <a:pathLst>
              <a:path h="1345829" w="1345829">
                <a:moveTo>
                  <a:pt x="0" y="0"/>
                </a:moveTo>
                <a:lnTo>
                  <a:pt x="1345829" y="0"/>
                </a:lnTo>
                <a:lnTo>
                  <a:pt x="1345829" y="1345828"/>
                </a:lnTo>
                <a:lnTo>
                  <a:pt x="0" y="13458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3991" y="9258300"/>
            <a:ext cx="18655982" cy="1832410"/>
            <a:chOff x="0" y="0"/>
            <a:chExt cx="4913510" cy="4826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3509" cy="482610"/>
            </a:xfrm>
            <a:custGeom>
              <a:avLst/>
              <a:gdLst/>
              <a:ahLst/>
              <a:cxnLst/>
              <a:rect r="r" b="b" t="t" l="l"/>
              <a:pathLst>
                <a:path h="482610" w="4913509">
                  <a:moveTo>
                    <a:pt x="41498" y="0"/>
                  </a:moveTo>
                  <a:lnTo>
                    <a:pt x="4872011" y="0"/>
                  </a:lnTo>
                  <a:cubicBezTo>
                    <a:pt x="4883017" y="0"/>
                    <a:pt x="4893572" y="4372"/>
                    <a:pt x="4901355" y="12155"/>
                  </a:cubicBezTo>
                  <a:cubicBezTo>
                    <a:pt x="4909137" y="19937"/>
                    <a:pt x="4913509" y="30492"/>
                    <a:pt x="4913509" y="41498"/>
                  </a:cubicBezTo>
                  <a:lnTo>
                    <a:pt x="4913509" y="441112"/>
                  </a:lnTo>
                  <a:cubicBezTo>
                    <a:pt x="4913509" y="452118"/>
                    <a:pt x="4909137" y="462673"/>
                    <a:pt x="4901355" y="470456"/>
                  </a:cubicBezTo>
                  <a:cubicBezTo>
                    <a:pt x="4893572" y="478238"/>
                    <a:pt x="4883017" y="482610"/>
                    <a:pt x="4872011" y="482610"/>
                  </a:cubicBezTo>
                  <a:lnTo>
                    <a:pt x="41498" y="482610"/>
                  </a:lnTo>
                  <a:cubicBezTo>
                    <a:pt x="30492" y="482610"/>
                    <a:pt x="19937" y="478238"/>
                    <a:pt x="12155" y="470456"/>
                  </a:cubicBezTo>
                  <a:cubicBezTo>
                    <a:pt x="4372" y="462673"/>
                    <a:pt x="0" y="452118"/>
                    <a:pt x="0" y="441112"/>
                  </a:cubicBezTo>
                  <a:lnTo>
                    <a:pt x="0" y="41498"/>
                  </a:lnTo>
                  <a:cubicBezTo>
                    <a:pt x="0" y="30492"/>
                    <a:pt x="4372" y="19937"/>
                    <a:pt x="12155" y="12155"/>
                  </a:cubicBezTo>
                  <a:cubicBezTo>
                    <a:pt x="19937" y="4372"/>
                    <a:pt x="30492" y="0"/>
                    <a:pt x="41498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4913510" cy="473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556018" y="-766195"/>
            <a:ext cx="11175963" cy="2972798"/>
            <a:chOff x="0" y="0"/>
            <a:chExt cx="2943464" cy="7829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43464" cy="782959"/>
            </a:xfrm>
            <a:custGeom>
              <a:avLst/>
              <a:gdLst/>
              <a:ahLst/>
              <a:cxnLst/>
              <a:rect r="r" b="b" t="t" l="l"/>
              <a:pathLst>
                <a:path h="782959" w="2943464">
                  <a:moveTo>
                    <a:pt x="40871" y="0"/>
                  </a:moveTo>
                  <a:lnTo>
                    <a:pt x="2902593" y="0"/>
                  </a:lnTo>
                  <a:cubicBezTo>
                    <a:pt x="2913432" y="0"/>
                    <a:pt x="2923828" y="4306"/>
                    <a:pt x="2931493" y="11971"/>
                  </a:cubicBezTo>
                  <a:cubicBezTo>
                    <a:pt x="2939157" y="19636"/>
                    <a:pt x="2943464" y="30031"/>
                    <a:pt x="2943464" y="40871"/>
                  </a:cubicBezTo>
                  <a:lnTo>
                    <a:pt x="2943464" y="742088"/>
                  </a:lnTo>
                  <a:cubicBezTo>
                    <a:pt x="2943464" y="752928"/>
                    <a:pt x="2939157" y="763323"/>
                    <a:pt x="2931493" y="770988"/>
                  </a:cubicBezTo>
                  <a:cubicBezTo>
                    <a:pt x="2923828" y="778653"/>
                    <a:pt x="2913432" y="782959"/>
                    <a:pt x="2902593" y="782959"/>
                  </a:cubicBezTo>
                  <a:lnTo>
                    <a:pt x="40871" y="782959"/>
                  </a:lnTo>
                  <a:cubicBezTo>
                    <a:pt x="30031" y="782959"/>
                    <a:pt x="19636" y="778653"/>
                    <a:pt x="11971" y="770988"/>
                  </a:cubicBezTo>
                  <a:cubicBezTo>
                    <a:pt x="4306" y="763323"/>
                    <a:pt x="0" y="752928"/>
                    <a:pt x="0" y="742088"/>
                  </a:cubicBezTo>
                  <a:lnTo>
                    <a:pt x="0" y="40871"/>
                  </a:lnTo>
                  <a:cubicBezTo>
                    <a:pt x="0" y="30031"/>
                    <a:pt x="4306" y="19636"/>
                    <a:pt x="11971" y="11971"/>
                  </a:cubicBezTo>
                  <a:cubicBezTo>
                    <a:pt x="19636" y="4306"/>
                    <a:pt x="30031" y="0"/>
                    <a:pt x="40871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9525"/>
              <a:ext cx="2943464" cy="773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1047431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213567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60948" y="3373819"/>
            <a:ext cx="8712766" cy="4076280"/>
          </a:xfrm>
          <a:custGeom>
            <a:avLst/>
            <a:gdLst/>
            <a:ahLst/>
            <a:cxnLst/>
            <a:rect r="r" b="b" t="t" l="l"/>
            <a:pathLst>
              <a:path h="4076280" w="8712766">
                <a:moveTo>
                  <a:pt x="0" y="0"/>
                </a:moveTo>
                <a:lnTo>
                  <a:pt x="8712766" y="0"/>
                </a:lnTo>
                <a:lnTo>
                  <a:pt x="8712766" y="4076280"/>
                </a:lnTo>
                <a:lnTo>
                  <a:pt x="0" y="40762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0320" r="-63075" b="-35745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747406" y="657074"/>
            <a:ext cx="11019500" cy="122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46"/>
              </a:lnSpc>
            </a:pPr>
            <a:r>
              <a:rPr lang="en-US" sz="10290">
                <a:solidFill>
                  <a:srgbClr val="1B3344"/>
                </a:solidFill>
                <a:latin typeface="Montnapha Medium"/>
              </a:rPr>
              <a:t>DOWNLOAD DATA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46982" y="3659883"/>
            <a:ext cx="8051148" cy="1087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65"/>
              </a:lnSpc>
            </a:pPr>
            <a:r>
              <a:rPr lang="en-US" sz="2046">
                <a:solidFill>
                  <a:srgbClr val="1B3344"/>
                </a:solidFill>
                <a:latin typeface="Montnapha"/>
              </a:rPr>
              <a:t>Dataset yang digunakan yaitu dataset yang berada pada website kaggle </a:t>
            </a:r>
          </a:p>
          <a:p>
            <a:pPr>
              <a:lnSpc>
                <a:spcPts val="2865"/>
              </a:lnSpc>
            </a:pPr>
            <a:r>
              <a:rPr lang="en-US" sz="2046">
                <a:solidFill>
                  <a:srgbClr val="1B3344"/>
                </a:solidFill>
                <a:latin typeface="Montnapha"/>
              </a:rPr>
              <a:t>yang dibuat oleh gerry. dataset tersebut berisikan gambar kartu yang berkualitas dengan ukuran 224 x 224 x 3 dengan 53 kategori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3991" y="9258300"/>
            <a:ext cx="18655982" cy="1832410"/>
            <a:chOff x="0" y="0"/>
            <a:chExt cx="4913510" cy="4826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3509" cy="482610"/>
            </a:xfrm>
            <a:custGeom>
              <a:avLst/>
              <a:gdLst/>
              <a:ahLst/>
              <a:cxnLst/>
              <a:rect r="r" b="b" t="t" l="l"/>
              <a:pathLst>
                <a:path h="482610" w="4913509">
                  <a:moveTo>
                    <a:pt x="41498" y="0"/>
                  </a:moveTo>
                  <a:lnTo>
                    <a:pt x="4872011" y="0"/>
                  </a:lnTo>
                  <a:cubicBezTo>
                    <a:pt x="4883017" y="0"/>
                    <a:pt x="4893572" y="4372"/>
                    <a:pt x="4901355" y="12155"/>
                  </a:cubicBezTo>
                  <a:cubicBezTo>
                    <a:pt x="4909137" y="19937"/>
                    <a:pt x="4913509" y="30492"/>
                    <a:pt x="4913509" y="41498"/>
                  </a:cubicBezTo>
                  <a:lnTo>
                    <a:pt x="4913509" y="441112"/>
                  </a:lnTo>
                  <a:cubicBezTo>
                    <a:pt x="4913509" y="452118"/>
                    <a:pt x="4909137" y="462673"/>
                    <a:pt x="4901355" y="470456"/>
                  </a:cubicBezTo>
                  <a:cubicBezTo>
                    <a:pt x="4893572" y="478238"/>
                    <a:pt x="4883017" y="482610"/>
                    <a:pt x="4872011" y="482610"/>
                  </a:cubicBezTo>
                  <a:lnTo>
                    <a:pt x="41498" y="482610"/>
                  </a:lnTo>
                  <a:cubicBezTo>
                    <a:pt x="30492" y="482610"/>
                    <a:pt x="19937" y="478238"/>
                    <a:pt x="12155" y="470456"/>
                  </a:cubicBezTo>
                  <a:cubicBezTo>
                    <a:pt x="4372" y="462673"/>
                    <a:pt x="0" y="452118"/>
                    <a:pt x="0" y="441112"/>
                  </a:cubicBezTo>
                  <a:lnTo>
                    <a:pt x="0" y="41498"/>
                  </a:lnTo>
                  <a:cubicBezTo>
                    <a:pt x="0" y="30492"/>
                    <a:pt x="4372" y="19937"/>
                    <a:pt x="12155" y="12155"/>
                  </a:cubicBezTo>
                  <a:cubicBezTo>
                    <a:pt x="19937" y="4372"/>
                    <a:pt x="30492" y="0"/>
                    <a:pt x="41498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4913510" cy="473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1047431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072520" y="-766195"/>
            <a:ext cx="7969222" cy="2972798"/>
            <a:chOff x="0" y="0"/>
            <a:chExt cx="2098890" cy="78295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98890" cy="782959"/>
            </a:xfrm>
            <a:custGeom>
              <a:avLst/>
              <a:gdLst/>
              <a:ahLst/>
              <a:cxnLst/>
              <a:rect r="r" b="b" t="t" l="l"/>
              <a:pathLst>
                <a:path h="782959" w="2098890">
                  <a:moveTo>
                    <a:pt x="57317" y="0"/>
                  </a:moveTo>
                  <a:lnTo>
                    <a:pt x="2041572" y="0"/>
                  </a:lnTo>
                  <a:cubicBezTo>
                    <a:pt x="2056774" y="0"/>
                    <a:pt x="2071353" y="6039"/>
                    <a:pt x="2082102" y="16788"/>
                  </a:cubicBezTo>
                  <a:cubicBezTo>
                    <a:pt x="2092851" y="27537"/>
                    <a:pt x="2098890" y="42116"/>
                    <a:pt x="2098890" y="57317"/>
                  </a:cubicBezTo>
                  <a:lnTo>
                    <a:pt x="2098890" y="725642"/>
                  </a:lnTo>
                  <a:cubicBezTo>
                    <a:pt x="2098890" y="740843"/>
                    <a:pt x="2092851" y="755422"/>
                    <a:pt x="2082102" y="766171"/>
                  </a:cubicBezTo>
                  <a:cubicBezTo>
                    <a:pt x="2071353" y="776920"/>
                    <a:pt x="2056774" y="782959"/>
                    <a:pt x="2041572" y="782959"/>
                  </a:cubicBezTo>
                  <a:lnTo>
                    <a:pt x="57317" y="782959"/>
                  </a:lnTo>
                  <a:cubicBezTo>
                    <a:pt x="42116" y="782959"/>
                    <a:pt x="27537" y="776920"/>
                    <a:pt x="16788" y="766171"/>
                  </a:cubicBezTo>
                  <a:cubicBezTo>
                    <a:pt x="6039" y="755422"/>
                    <a:pt x="0" y="740843"/>
                    <a:pt x="0" y="725642"/>
                  </a:cubicBezTo>
                  <a:lnTo>
                    <a:pt x="0" y="57317"/>
                  </a:lnTo>
                  <a:cubicBezTo>
                    <a:pt x="0" y="42116"/>
                    <a:pt x="6039" y="27537"/>
                    <a:pt x="16788" y="16788"/>
                  </a:cubicBezTo>
                  <a:cubicBezTo>
                    <a:pt x="27537" y="6039"/>
                    <a:pt x="42116" y="0"/>
                    <a:pt x="57317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2098890" cy="773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13567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941736" y="2295110"/>
            <a:ext cx="5799366" cy="6874683"/>
          </a:xfrm>
          <a:custGeom>
            <a:avLst/>
            <a:gdLst/>
            <a:ahLst/>
            <a:cxnLst/>
            <a:rect r="r" b="b" t="t" l="l"/>
            <a:pathLst>
              <a:path h="6874683" w="5799366">
                <a:moveTo>
                  <a:pt x="0" y="0"/>
                </a:moveTo>
                <a:lnTo>
                  <a:pt x="5799365" y="0"/>
                </a:lnTo>
                <a:lnTo>
                  <a:pt x="5799365" y="6874683"/>
                </a:lnTo>
                <a:lnTo>
                  <a:pt x="0" y="68746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692" r="-118522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469593" y="2295110"/>
            <a:ext cx="6050165" cy="6874683"/>
          </a:xfrm>
          <a:custGeom>
            <a:avLst/>
            <a:gdLst/>
            <a:ahLst/>
            <a:cxnLst/>
            <a:rect r="r" b="b" t="t" l="l"/>
            <a:pathLst>
              <a:path h="6874683" w="6050165">
                <a:moveTo>
                  <a:pt x="0" y="0"/>
                </a:moveTo>
                <a:lnTo>
                  <a:pt x="6050165" y="0"/>
                </a:lnTo>
                <a:lnTo>
                  <a:pt x="6050165" y="6874683"/>
                </a:lnTo>
                <a:lnTo>
                  <a:pt x="0" y="68746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53" r="-110194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647853" y="699312"/>
            <a:ext cx="6992295" cy="9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59"/>
              </a:lnSpc>
            </a:pPr>
            <a:r>
              <a:rPr lang="en-US" sz="7717">
                <a:solidFill>
                  <a:srgbClr val="1B3344"/>
                </a:solidFill>
                <a:latin typeface="Montnapha Medium"/>
              </a:rPr>
              <a:t>EKSTRAK DATA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3991" y="9258300"/>
            <a:ext cx="18655982" cy="1832410"/>
            <a:chOff x="0" y="0"/>
            <a:chExt cx="4913510" cy="4826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3509" cy="482610"/>
            </a:xfrm>
            <a:custGeom>
              <a:avLst/>
              <a:gdLst/>
              <a:ahLst/>
              <a:cxnLst/>
              <a:rect r="r" b="b" t="t" l="l"/>
              <a:pathLst>
                <a:path h="482610" w="4913509">
                  <a:moveTo>
                    <a:pt x="41498" y="0"/>
                  </a:moveTo>
                  <a:lnTo>
                    <a:pt x="4872011" y="0"/>
                  </a:lnTo>
                  <a:cubicBezTo>
                    <a:pt x="4883017" y="0"/>
                    <a:pt x="4893572" y="4372"/>
                    <a:pt x="4901355" y="12155"/>
                  </a:cubicBezTo>
                  <a:cubicBezTo>
                    <a:pt x="4909137" y="19937"/>
                    <a:pt x="4913509" y="30492"/>
                    <a:pt x="4913509" y="41498"/>
                  </a:cubicBezTo>
                  <a:lnTo>
                    <a:pt x="4913509" y="441112"/>
                  </a:lnTo>
                  <a:cubicBezTo>
                    <a:pt x="4913509" y="452118"/>
                    <a:pt x="4909137" y="462673"/>
                    <a:pt x="4901355" y="470456"/>
                  </a:cubicBezTo>
                  <a:cubicBezTo>
                    <a:pt x="4893572" y="478238"/>
                    <a:pt x="4883017" y="482610"/>
                    <a:pt x="4872011" y="482610"/>
                  </a:cubicBezTo>
                  <a:lnTo>
                    <a:pt x="41498" y="482610"/>
                  </a:lnTo>
                  <a:cubicBezTo>
                    <a:pt x="30492" y="482610"/>
                    <a:pt x="19937" y="478238"/>
                    <a:pt x="12155" y="470456"/>
                  </a:cubicBezTo>
                  <a:cubicBezTo>
                    <a:pt x="4372" y="462673"/>
                    <a:pt x="0" y="452118"/>
                    <a:pt x="0" y="441112"/>
                  </a:cubicBezTo>
                  <a:lnTo>
                    <a:pt x="0" y="41498"/>
                  </a:lnTo>
                  <a:cubicBezTo>
                    <a:pt x="0" y="30492"/>
                    <a:pt x="4372" y="19937"/>
                    <a:pt x="12155" y="12155"/>
                  </a:cubicBezTo>
                  <a:cubicBezTo>
                    <a:pt x="19937" y="4372"/>
                    <a:pt x="30492" y="0"/>
                    <a:pt x="41498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4913510" cy="473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556018" y="-766195"/>
            <a:ext cx="11175963" cy="2972798"/>
            <a:chOff x="0" y="0"/>
            <a:chExt cx="2943464" cy="7829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43464" cy="782959"/>
            </a:xfrm>
            <a:custGeom>
              <a:avLst/>
              <a:gdLst/>
              <a:ahLst/>
              <a:cxnLst/>
              <a:rect r="r" b="b" t="t" l="l"/>
              <a:pathLst>
                <a:path h="782959" w="2943464">
                  <a:moveTo>
                    <a:pt x="40871" y="0"/>
                  </a:moveTo>
                  <a:lnTo>
                    <a:pt x="2902593" y="0"/>
                  </a:lnTo>
                  <a:cubicBezTo>
                    <a:pt x="2913432" y="0"/>
                    <a:pt x="2923828" y="4306"/>
                    <a:pt x="2931493" y="11971"/>
                  </a:cubicBezTo>
                  <a:cubicBezTo>
                    <a:pt x="2939157" y="19636"/>
                    <a:pt x="2943464" y="30031"/>
                    <a:pt x="2943464" y="40871"/>
                  </a:cubicBezTo>
                  <a:lnTo>
                    <a:pt x="2943464" y="742088"/>
                  </a:lnTo>
                  <a:cubicBezTo>
                    <a:pt x="2943464" y="752928"/>
                    <a:pt x="2939157" y="763323"/>
                    <a:pt x="2931493" y="770988"/>
                  </a:cubicBezTo>
                  <a:cubicBezTo>
                    <a:pt x="2923828" y="778653"/>
                    <a:pt x="2913432" y="782959"/>
                    <a:pt x="2902593" y="782959"/>
                  </a:cubicBezTo>
                  <a:lnTo>
                    <a:pt x="40871" y="782959"/>
                  </a:lnTo>
                  <a:cubicBezTo>
                    <a:pt x="30031" y="782959"/>
                    <a:pt x="19636" y="778653"/>
                    <a:pt x="11971" y="770988"/>
                  </a:cubicBezTo>
                  <a:cubicBezTo>
                    <a:pt x="4306" y="763323"/>
                    <a:pt x="0" y="752928"/>
                    <a:pt x="0" y="742088"/>
                  </a:cubicBezTo>
                  <a:lnTo>
                    <a:pt x="0" y="40871"/>
                  </a:lnTo>
                  <a:cubicBezTo>
                    <a:pt x="0" y="30031"/>
                    <a:pt x="4306" y="19636"/>
                    <a:pt x="11971" y="11971"/>
                  </a:cubicBezTo>
                  <a:cubicBezTo>
                    <a:pt x="19636" y="4306"/>
                    <a:pt x="30031" y="0"/>
                    <a:pt x="40871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9525"/>
              <a:ext cx="2943464" cy="773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1047431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213567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046380" y="2357548"/>
            <a:ext cx="4843472" cy="6749806"/>
          </a:xfrm>
          <a:custGeom>
            <a:avLst/>
            <a:gdLst/>
            <a:ahLst/>
            <a:cxnLst/>
            <a:rect r="r" b="b" t="t" l="l"/>
            <a:pathLst>
              <a:path h="6749806" w="4843472">
                <a:moveTo>
                  <a:pt x="0" y="0"/>
                </a:moveTo>
                <a:lnTo>
                  <a:pt x="4843472" y="0"/>
                </a:lnTo>
                <a:lnTo>
                  <a:pt x="4843472" y="6749806"/>
                </a:lnTo>
                <a:lnTo>
                  <a:pt x="0" y="67498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180" r="-158107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573776" y="2357548"/>
            <a:ext cx="4663891" cy="6749806"/>
          </a:xfrm>
          <a:custGeom>
            <a:avLst/>
            <a:gdLst/>
            <a:ahLst/>
            <a:cxnLst/>
            <a:rect r="r" b="b" t="t" l="l"/>
            <a:pathLst>
              <a:path h="6749806" w="4663891">
                <a:moveTo>
                  <a:pt x="0" y="0"/>
                </a:moveTo>
                <a:lnTo>
                  <a:pt x="4663891" y="0"/>
                </a:lnTo>
                <a:lnTo>
                  <a:pt x="4663891" y="6749806"/>
                </a:lnTo>
                <a:lnTo>
                  <a:pt x="0" y="67498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180" r="-168045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091679" y="625852"/>
            <a:ext cx="10104642" cy="1120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0"/>
              </a:lnSpc>
            </a:pPr>
            <a:r>
              <a:rPr lang="en-US" sz="9435">
                <a:solidFill>
                  <a:srgbClr val="1B3344"/>
                </a:solidFill>
                <a:latin typeface="Montnapha Medium"/>
              </a:rPr>
              <a:t>DATA VISUALISASI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3991" y="9258300"/>
            <a:ext cx="18655982" cy="1832410"/>
            <a:chOff x="0" y="0"/>
            <a:chExt cx="4913510" cy="4826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3509" cy="482610"/>
            </a:xfrm>
            <a:custGeom>
              <a:avLst/>
              <a:gdLst/>
              <a:ahLst/>
              <a:cxnLst/>
              <a:rect r="r" b="b" t="t" l="l"/>
              <a:pathLst>
                <a:path h="482610" w="4913509">
                  <a:moveTo>
                    <a:pt x="41498" y="0"/>
                  </a:moveTo>
                  <a:lnTo>
                    <a:pt x="4872011" y="0"/>
                  </a:lnTo>
                  <a:cubicBezTo>
                    <a:pt x="4883017" y="0"/>
                    <a:pt x="4893572" y="4372"/>
                    <a:pt x="4901355" y="12155"/>
                  </a:cubicBezTo>
                  <a:cubicBezTo>
                    <a:pt x="4909137" y="19937"/>
                    <a:pt x="4913509" y="30492"/>
                    <a:pt x="4913509" y="41498"/>
                  </a:cubicBezTo>
                  <a:lnTo>
                    <a:pt x="4913509" y="441112"/>
                  </a:lnTo>
                  <a:cubicBezTo>
                    <a:pt x="4913509" y="452118"/>
                    <a:pt x="4909137" y="462673"/>
                    <a:pt x="4901355" y="470456"/>
                  </a:cubicBezTo>
                  <a:cubicBezTo>
                    <a:pt x="4893572" y="478238"/>
                    <a:pt x="4883017" y="482610"/>
                    <a:pt x="4872011" y="482610"/>
                  </a:cubicBezTo>
                  <a:lnTo>
                    <a:pt x="41498" y="482610"/>
                  </a:lnTo>
                  <a:cubicBezTo>
                    <a:pt x="30492" y="482610"/>
                    <a:pt x="19937" y="478238"/>
                    <a:pt x="12155" y="470456"/>
                  </a:cubicBezTo>
                  <a:cubicBezTo>
                    <a:pt x="4372" y="462673"/>
                    <a:pt x="0" y="452118"/>
                    <a:pt x="0" y="441112"/>
                  </a:cubicBezTo>
                  <a:lnTo>
                    <a:pt x="0" y="41498"/>
                  </a:lnTo>
                  <a:cubicBezTo>
                    <a:pt x="0" y="30492"/>
                    <a:pt x="4372" y="19937"/>
                    <a:pt x="12155" y="12155"/>
                  </a:cubicBezTo>
                  <a:cubicBezTo>
                    <a:pt x="19937" y="4372"/>
                    <a:pt x="30492" y="0"/>
                    <a:pt x="41498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4913510" cy="473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1047431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072520" y="-766195"/>
            <a:ext cx="7969222" cy="2972798"/>
            <a:chOff x="0" y="0"/>
            <a:chExt cx="2098890" cy="78295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98890" cy="782959"/>
            </a:xfrm>
            <a:custGeom>
              <a:avLst/>
              <a:gdLst/>
              <a:ahLst/>
              <a:cxnLst/>
              <a:rect r="r" b="b" t="t" l="l"/>
              <a:pathLst>
                <a:path h="782959" w="2098890">
                  <a:moveTo>
                    <a:pt x="57317" y="0"/>
                  </a:moveTo>
                  <a:lnTo>
                    <a:pt x="2041572" y="0"/>
                  </a:lnTo>
                  <a:cubicBezTo>
                    <a:pt x="2056774" y="0"/>
                    <a:pt x="2071353" y="6039"/>
                    <a:pt x="2082102" y="16788"/>
                  </a:cubicBezTo>
                  <a:cubicBezTo>
                    <a:pt x="2092851" y="27537"/>
                    <a:pt x="2098890" y="42116"/>
                    <a:pt x="2098890" y="57317"/>
                  </a:cubicBezTo>
                  <a:lnTo>
                    <a:pt x="2098890" y="725642"/>
                  </a:lnTo>
                  <a:cubicBezTo>
                    <a:pt x="2098890" y="740843"/>
                    <a:pt x="2092851" y="755422"/>
                    <a:pt x="2082102" y="766171"/>
                  </a:cubicBezTo>
                  <a:cubicBezTo>
                    <a:pt x="2071353" y="776920"/>
                    <a:pt x="2056774" y="782959"/>
                    <a:pt x="2041572" y="782959"/>
                  </a:cubicBezTo>
                  <a:lnTo>
                    <a:pt x="57317" y="782959"/>
                  </a:lnTo>
                  <a:cubicBezTo>
                    <a:pt x="42116" y="782959"/>
                    <a:pt x="27537" y="776920"/>
                    <a:pt x="16788" y="766171"/>
                  </a:cubicBezTo>
                  <a:cubicBezTo>
                    <a:pt x="6039" y="755422"/>
                    <a:pt x="0" y="740843"/>
                    <a:pt x="0" y="725642"/>
                  </a:cubicBezTo>
                  <a:lnTo>
                    <a:pt x="0" y="57317"/>
                  </a:lnTo>
                  <a:cubicBezTo>
                    <a:pt x="0" y="42116"/>
                    <a:pt x="6039" y="27537"/>
                    <a:pt x="16788" y="16788"/>
                  </a:cubicBezTo>
                  <a:cubicBezTo>
                    <a:pt x="27537" y="6039"/>
                    <a:pt x="42116" y="0"/>
                    <a:pt x="57317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2098890" cy="773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13567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763527" y="2281916"/>
            <a:ext cx="2462162" cy="6901070"/>
          </a:xfrm>
          <a:custGeom>
            <a:avLst/>
            <a:gdLst/>
            <a:ahLst/>
            <a:cxnLst/>
            <a:rect r="r" b="b" t="t" l="l"/>
            <a:pathLst>
              <a:path h="6901070" w="2462162">
                <a:moveTo>
                  <a:pt x="0" y="0"/>
                </a:moveTo>
                <a:lnTo>
                  <a:pt x="2462162" y="0"/>
                </a:lnTo>
                <a:lnTo>
                  <a:pt x="2462162" y="6901071"/>
                </a:lnTo>
                <a:lnTo>
                  <a:pt x="0" y="69010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293758" y="714331"/>
            <a:ext cx="7700484" cy="1181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14"/>
              </a:lnSpc>
            </a:pPr>
            <a:r>
              <a:rPr lang="en-US" sz="9899">
                <a:solidFill>
                  <a:srgbClr val="1B3344"/>
                </a:solidFill>
                <a:latin typeface="Montnapha Medium"/>
              </a:rPr>
              <a:t>ARSITEKTUR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39362" y="2939939"/>
            <a:ext cx="8709759" cy="1172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99"/>
              </a:lnSpc>
            </a:pPr>
            <a:r>
              <a:rPr lang="en-US" sz="2214">
                <a:solidFill>
                  <a:srgbClr val="1B3344"/>
                </a:solidFill>
                <a:latin typeface="Montnapha"/>
              </a:rPr>
              <a:t>Arsitektur yang digunakan berbasis pada CNN dengan jumlah tiga. pada arsitektur tersebut digunakan metode downsampling max pooling. lalu dihubungkan dengan fully connected layer setelah itu diprediksi.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7F5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3991" y="9258300"/>
            <a:ext cx="18655982" cy="1832410"/>
            <a:chOff x="0" y="0"/>
            <a:chExt cx="4913510" cy="4826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13509" cy="482610"/>
            </a:xfrm>
            <a:custGeom>
              <a:avLst/>
              <a:gdLst/>
              <a:ahLst/>
              <a:cxnLst/>
              <a:rect r="r" b="b" t="t" l="l"/>
              <a:pathLst>
                <a:path h="482610" w="4913509">
                  <a:moveTo>
                    <a:pt x="41498" y="0"/>
                  </a:moveTo>
                  <a:lnTo>
                    <a:pt x="4872011" y="0"/>
                  </a:lnTo>
                  <a:cubicBezTo>
                    <a:pt x="4883017" y="0"/>
                    <a:pt x="4893572" y="4372"/>
                    <a:pt x="4901355" y="12155"/>
                  </a:cubicBezTo>
                  <a:cubicBezTo>
                    <a:pt x="4909137" y="19937"/>
                    <a:pt x="4913509" y="30492"/>
                    <a:pt x="4913509" y="41498"/>
                  </a:cubicBezTo>
                  <a:lnTo>
                    <a:pt x="4913509" y="441112"/>
                  </a:lnTo>
                  <a:cubicBezTo>
                    <a:pt x="4913509" y="452118"/>
                    <a:pt x="4909137" y="462673"/>
                    <a:pt x="4901355" y="470456"/>
                  </a:cubicBezTo>
                  <a:cubicBezTo>
                    <a:pt x="4893572" y="478238"/>
                    <a:pt x="4883017" y="482610"/>
                    <a:pt x="4872011" y="482610"/>
                  </a:cubicBezTo>
                  <a:lnTo>
                    <a:pt x="41498" y="482610"/>
                  </a:lnTo>
                  <a:cubicBezTo>
                    <a:pt x="30492" y="482610"/>
                    <a:pt x="19937" y="478238"/>
                    <a:pt x="12155" y="470456"/>
                  </a:cubicBezTo>
                  <a:cubicBezTo>
                    <a:pt x="4372" y="462673"/>
                    <a:pt x="0" y="452118"/>
                    <a:pt x="0" y="441112"/>
                  </a:cubicBezTo>
                  <a:lnTo>
                    <a:pt x="0" y="41498"/>
                  </a:lnTo>
                  <a:cubicBezTo>
                    <a:pt x="0" y="30492"/>
                    <a:pt x="4372" y="19937"/>
                    <a:pt x="12155" y="12155"/>
                  </a:cubicBezTo>
                  <a:cubicBezTo>
                    <a:pt x="19937" y="4372"/>
                    <a:pt x="30492" y="0"/>
                    <a:pt x="41498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4913510" cy="473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1047431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072520" y="-766195"/>
            <a:ext cx="7969222" cy="2972798"/>
            <a:chOff x="0" y="0"/>
            <a:chExt cx="2098890" cy="78295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98890" cy="782959"/>
            </a:xfrm>
            <a:custGeom>
              <a:avLst/>
              <a:gdLst/>
              <a:ahLst/>
              <a:cxnLst/>
              <a:rect r="r" b="b" t="t" l="l"/>
              <a:pathLst>
                <a:path h="782959" w="2098890">
                  <a:moveTo>
                    <a:pt x="57317" y="0"/>
                  </a:moveTo>
                  <a:lnTo>
                    <a:pt x="2041572" y="0"/>
                  </a:lnTo>
                  <a:cubicBezTo>
                    <a:pt x="2056774" y="0"/>
                    <a:pt x="2071353" y="6039"/>
                    <a:pt x="2082102" y="16788"/>
                  </a:cubicBezTo>
                  <a:cubicBezTo>
                    <a:pt x="2092851" y="27537"/>
                    <a:pt x="2098890" y="42116"/>
                    <a:pt x="2098890" y="57317"/>
                  </a:cubicBezTo>
                  <a:lnTo>
                    <a:pt x="2098890" y="725642"/>
                  </a:lnTo>
                  <a:cubicBezTo>
                    <a:pt x="2098890" y="740843"/>
                    <a:pt x="2092851" y="755422"/>
                    <a:pt x="2082102" y="766171"/>
                  </a:cubicBezTo>
                  <a:cubicBezTo>
                    <a:pt x="2071353" y="776920"/>
                    <a:pt x="2056774" y="782959"/>
                    <a:pt x="2041572" y="782959"/>
                  </a:cubicBezTo>
                  <a:lnTo>
                    <a:pt x="57317" y="782959"/>
                  </a:lnTo>
                  <a:cubicBezTo>
                    <a:pt x="42116" y="782959"/>
                    <a:pt x="27537" y="776920"/>
                    <a:pt x="16788" y="766171"/>
                  </a:cubicBezTo>
                  <a:cubicBezTo>
                    <a:pt x="6039" y="755422"/>
                    <a:pt x="0" y="740843"/>
                    <a:pt x="0" y="725642"/>
                  </a:cubicBezTo>
                  <a:lnTo>
                    <a:pt x="0" y="57317"/>
                  </a:lnTo>
                  <a:cubicBezTo>
                    <a:pt x="0" y="42116"/>
                    <a:pt x="6039" y="27537"/>
                    <a:pt x="16788" y="16788"/>
                  </a:cubicBezTo>
                  <a:cubicBezTo>
                    <a:pt x="27537" y="6039"/>
                    <a:pt x="42116" y="0"/>
                    <a:pt x="57317" y="0"/>
                  </a:cubicBezTo>
                  <a:close/>
                </a:path>
              </a:pathLst>
            </a:custGeom>
            <a:solidFill>
              <a:srgbClr val="B5CBDB"/>
            </a:solidFill>
            <a:ln w="38100" cap="rnd">
              <a:solidFill>
                <a:srgbClr val="1B3344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2098890" cy="773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0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13567" y="720204"/>
            <a:ext cx="3348176" cy="845414"/>
          </a:xfrm>
          <a:custGeom>
            <a:avLst/>
            <a:gdLst/>
            <a:ahLst/>
            <a:cxnLst/>
            <a:rect r="r" b="b" t="t" l="l"/>
            <a:pathLst>
              <a:path h="845414" w="3348176">
                <a:moveTo>
                  <a:pt x="0" y="0"/>
                </a:moveTo>
                <a:lnTo>
                  <a:pt x="3348176" y="0"/>
                </a:lnTo>
                <a:lnTo>
                  <a:pt x="3348176" y="845414"/>
                </a:lnTo>
                <a:lnTo>
                  <a:pt x="0" y="8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33467" y="2589478"/>
            <a:ext cx="7034491" cy="5644962"/>
          </a:xfrm>
          <a:custGeom>
            <a:avLst/>
            <a:gdLst/>
            <a:ahLst/>
            <a:cxnLst/>
            <a:rect r="r" b="b" t="t" l="l"/>
            <a:pathLst>
              <a:path h="5644962" w="7034491">
                <a:moveTo>
                  <a:pt x="0" y="0"/>
                </a:moveTo>
                <a:lnTo>
                  <a:pt x="7034491" y="0"/>
                </a:lnTo>
                <a:lnTo>
                  <a:pt x="7034491" y="5644962"/>
                </a:lnTo>
                <a:lnTo>
                  <a:pt x="0" y="56449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469820" y="697822"/>
            <a:ext cx="7348361" cy="1311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57"/>
              </a:lnSpc>
            </a:pPr>
            <a:r>
              <a:rPr lang="en-US" sz="11009">
                <a:solidFill>
                  <a:srgbClr val="1B3344"/>
                </a:solidFill>
                <a:latin typeface="Montnapha Medium"/>
              </a:rPr>
              <a:t>HASIL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77896" y="3016220"/>
            <a:ext cx="8709759" cy="1172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99"/>
              </a:lnSpc>
            </a:pPr>
            <a:r>
              <a:rPr lang="en-US" sz="2214">
                <a:solidFill>
                  <a:srgbClr val="1B3344"/>
                </a:solidFill>
                <a:latin typeface="Montnapha"/>
              </a:rPr>
              <a:t>Dapat dilihat dalam grafik dengan arsitektur tersebut didapat proses traning yang overfitting. namun, model memiliki performa yang cukup baik dengan akurasi validasi pada 82%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DAF-RnqNvoM</dc:identifier>
  <dcterms:modified xsi:type="dcterms:W3CDTF">2011-08-01T06:04:30Z</dcterms:modified>
  <cp:revision>1</cp:revision>
  <dc:title>Biru minimalis polos tugas presentasi</dc:title>
</cp:coreProperties>
</file>

<file path=docProps/thumbnail.jpeg>
</file>